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863798" y="2377916"/>
            <a:ext cx="7416403" cy="23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b="0" i="0" lang="en-US" sz="4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de l'Attrition et de la Performance des Employés</a:t>
            </a:r>
            <a:endParaRPr b="0" i="0" sz="48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863798" y="5061942"/>
            <a:ext cx="7416403" cy="789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Une étude approfondie des facteurs influençant le turnover et la rétention dans l'environnement corporate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1110079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6112669" y="492085"/>
            <a:ext cx="7891463" cy="1118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b="0" i="0" lang="en-US" sz="35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Recommandations Stratégiques pour l'Action</a:t>
            </a:r>
            <a:endParaRPr b="0" i="0" sz="3500" u="none" cap="none" strike="noStrike"/>
          </a:p>
        </p:txBody>
      </p:sp>
      <p:sp>
        <p:nvSpPr>
          <p:cNvPr id="222" name="Google Shape;222;p22"/>
          <p:cNvSpPr/>
          <p:nvPr/>
        </p:nvSpPr>
        <p:spPr>
          <a:xfrm>
            <a:off x="6112669" y="1878925"/>
            <a:ext cx="7891463" cy="2048232"/>
          </a:xfrm>
          <a:prstGeom prst="roundRect">
            <a:avLst>
              <a:gd fmla="val 3670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6299240" y="2065496"/>
            <a:ext cx="536853" cy="536853"/>
          </a:xfrm>
          <a:prstGeom prst="roundRect">
            <a:avLst>
              <a:gd fmla="val 17030892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4" name="Google Shape;22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6877" y="2213015"/>
            <a:ext cx="241578" cy="24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/>
          <p:nvPr/>
        </p:nvSpPr>
        <p:spPr>
          <a:xfrm>
            <a:off x="6299240" y="2781300"/>
            <a:ext cx="3247311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Revalorisation Salariale Ciblée</a:t>
            </a:r>
            <a:endParaRPr b="0" i="0" sz="1750" u="none" cap="none" strike="noStrike"/>
          </a:p>
        </p:txBody>
      </p:sp>
      <p:sp>
        <p:nvSpPr>
          <p:cNvPr id="226" name="Google Shape;226;p22"/>
          <p:cNvSpPr/>
          <p:nvPr/>
        </p:nvSpPr>
        <p:spPr>
          <a:xfrm>
            <a:off x="6299240" y="3168134"/>
            <a:ext cx="7518321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Ajuster les grilles de rémunération pour les postes à forte pression et assurer une compétitivité salariale par rapport au marché pour retenir les talents critiques.</a:t>
            </a:r>
            <a:endParaRPr b="0" i="0" sz="1400" u="none" cap="none" strike="noStrike"/>
          </a:p>
        </p:txBody>
      </p:sp>
      <p:sp>
        <p:nvSpPr>
          <p:cNvPr id="227" name="Google Shape;227;p22"/>
          <p:cNvSpPr/>
          <p:nvPr/>
        </p:nvSpPr>
        <p:spPr>
          <a:xfrm>
            <a:off x="6112669" y="4106108"/>
            <a:ext cx="7891463" cy="2048232"/>
          </a:xfrm>
          <a:prstGeom prst="roundRect">
            <a:avLst>
              <a:gd fmla="val 3670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6299240" y="4292679"/>
            <a:ext cx="536853" cy="536853"/>
          </a:xfrm>
          <a:prstGeom prst="roundRect">
            <a:avLst>
              <a:gd fmla="val 17030892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9" name="Google Shape;2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6877" y="4440198"/>
            <a:ext cx="241578" cy="24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/>
          <p:nvPr/>
        </p:nvSpPr>
        <p:spPr>
          <a:xfrm>
            <a:off x="6299240" y="5008483"/>
            <a:ext cx="2236827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Flexibilité du Travail</a:t>
            </a:r>
            <a:endParaRPr b="0" i="0" sz="1750" u="none" cap="none" strike="noStrike"/>
          </a:p>
        </p:txBody>
      </p:sp>
      <p:sp>
        <p:nvSpPr>
          <p:cNvPr id="231" name="Google Shape;231;p22"/>
          <p:cNvSpPr/>
          <p:nvPr/>
        </p:nvSpPr>
        <p:spPr>
          <a:xfrm>
            <a:off x="6299240" y="5395317"/>
            <a:ext cx="7518321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Déployer des politiques de télétravail, horaires adaptables et semaines compressées pour améliorer l'équilibre vie pro/perso et la satisfaction des employés.</a:t>
            </a:r>
            <a:endParaRPr b="0" i="0" sz="1400" u="none" cap="none" strike="noStrike"/>
          </a:p>
        </p:txBody>
      </p:sp>
      <p:sp>
        <p:nvSpPr>
          <p:cNvPr id="232" name="Google Shape;232;p22"/>
          <p:cNvSpPr/>
          <p:nvPr/>
        </p:nvSpPr>
        <p:spPr>
          <a:xfrm>
            <a:off x="6112669" y="6333292"/>
            <a:ext cx="7891463" cy="2048232"/>
          </a:xfrm>
          <a:prstGeom prst="roundRect">
            <a:avLst>
              <a:gd fmla="val 3670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6299240" y="6519863"/>
            <a:ext cx="536853" cy="536853"/>
          </a:xfrm>
          <a:prstGeom prst="roundRect">
            <a:avLst>
              <a:gd fmla="val 17030892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4" name="Google Shape;23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6877" y="6667381"/>
            <a:ext cx="241578" cy="24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6299240" y="7235666"/>
            <a:ext cx="3479840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Programmes de Reconnaissance</a:t>
            </a:r>
            <a:endParaRPr b="0" i="0" sz="1750" u="none" cap="none" strike="noStrike"/>
          </a:p>
        </p:txBody>
      </p:sp>
      <p:sp>
        <p:nvSpPr>
          <p:cNvPr id="236" name="Google Shape;236;p22"/>
          <p:cNvSpPr/>
          <p:nvPr/>
        </p:nvSpPr>
        <p:spPr>
          <a:xfrm>
            <a:off x="6299240" y="7622500"/>
            <a:ext cx="7518321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Implémenter des systèmes de reconnaissance formels, plans de développement personnalisés et formations continues pour valoriser les contributions et fidéliser.</a:t>
            </a:r>
            <a:endParaRPr b="0" i="0" sz="1400" u="none" cap="none" strike="noStrike"/>
          </a:p>
        </p:txBody>
      </p:sp>
      <p:sp>
        <p:nvSpPr>
          <p:cNvPr id="237" name="Google Shape;237;p22"/>
          <p:cNvSpPr/>
          <p:nvPr/>
        </p:nvSpPr>
        <p:spPr>
          <a:xfrm>
            <a:off x="6112669" y="8560475"/>
            <a:ext cx="7891463" cy="2048232"/>
          </a:xfrm>
          <a:prstGeom prst="roundRect">
            <a:avLst>
              <a:gd fmla="val 3670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6299240" y="8747046"/>
            <a:ext cx="536853" cy="536853"/>
          </a:xfrm>
          <a:prstGeom prst="roundRect">
            <a:avLst>
              <a:gd fmla="val 17030892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9" name="Google Shape;23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6877" y="8894564"/>
            <a:ext cx="241578" cy="24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/>
          <p:nvPr/>
        </p:nvSpPr>
        <p:spPr>
          <a:xfrm>
            <a:off x="6299240" y="9462849"/>
            <a:ext cx="3411736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Tableau de Bord RH Dynamique</a:t>
            </a:r>
            <a:endParaRPr b="0" i="0" sz="1750" u="none" cap="none" strike="noStrike"/>
          </a:p>
        </p:txBody>
      </p:sp>
      <p:sp>
        <p:nvSpPr>
          <p:cNvPr id="241" name="Google Shape;241;p22"/>
          <p:cNvSpPr/>
          <p:nvPr/>
        </p:nvSpPr>
        <p:spPr>
          <a:xfrm>
            <a:off x="6299240" y="9849683"/>
            <a:ext cx="7518321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Mettre en place un système de suivi en temps réel des indicateurs clés : satisfaction, attrition, engagement et performance pour piloter proactivement les actions RH.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63798" y="2451973"/>
            <a:ext cx="9526548" cy="23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b="0" i="0" lang="en-US" sz="4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Sujet 3 : Explorer l'attrition et la performance des employés dans un environnement d'entreprise</a:t>
            </a:r>
            <a:endParaRPr b="0" i="0" sz="48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863798" y="5012650"/>
            <a:ext cx="9526548" cy="789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 projet d'analyse stratégique des ressources humaines développé dans le cadre d'un </a:t>
            </a:r>
            <a:r>
              <a:rPr b="1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Hackathon Data Science</a:t>
            </a: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0" i="0" sz="1900" u="none" cap="none" strike="noStrike"/>
          </a:p>
        </p:txBody>
      </p:sp>
      <p:pic>
        <p:nvPicPr>
          <p:cNvPr descr="preencoded.png"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0184" y="2482810"/>
            <a:ext cx="2774037" cy="277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6198870" y="725805"/>
            <a:ext cx="6882051" cy="63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000"/>
              <a:buFont typeface="Merriweather"/>
              <a:buNone/>
            </a:pPr>
            <a:r>
              <a:rPr b="0" i="0" lang="en-US" sz="40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Contexte et Enjeux du Projet</a:t>
            </a:r>
            <a:endParaRPr b="0" i="0" sz="4000" u="none" cap="none" strike="noStrike"/>
          </a:p>
        </p:txBody>
      </p:sp>
      <p:sp>
        <p:nvSpPr>
          <p:cNvPr id="74" name="Google Shape;74;p15"/>
          <p:cNvSpPr/>
          <p:nvPr/>
        </p:nvSpPr>
        <p:spPr>
          <a:xfrm>
            <a:off x="6198870" y="1667232"/>
            <a:ext cx="3757732" cy="3305175"/>
          </a:xfrm>
          <a:prstGeom prst="roundRect">
            <a:avLst>
              <a:gd fmla="val 2587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409968" y="1878330"/>
            <a:ext cx="610672" cy="610672"/>
          </a:xfrm>
          <a:prstGeom prst="roundRect">
            <a:avLst>
              <a:gd fmla="val 14972171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7846" y="2046208"/>
            <a:ext cx="274796" cy="27479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6409968" y="2692479"/>
            <a:ext cx="2544723" cy="318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Objectif Principal</a:t>
            </a:r>
            <a:endParaRPr b="0" i="0" sz="200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6409968" y="3132534"/>
            <a:ext cx="3335536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Analyser les facteurs d'attrition des employés à partir du dataset IBM HR Analytics pour identifier les leviers d'amélioration de la rétention.</a:t>
            </a:r>
            <a:endParaRPr b="0" i="0" sz="160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10160079" y="1667232"/>
            <a:ext cx="3757851" cy="3305175"/>
          </a:xfrm>
          <a:prstGeom prst="roundRect">
            <a:avLst>
              <a:gd fmla="val 2587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10371177" y="1878330"/>
            <a:ext cx="610672" cy="610672"/>
          </a:xfrm>
          <a:prstGeom prst="roundRect">
            <a:avLst>
              <a:gd fmla="val 14972171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9055" y="2046208"/>
            <a:ext cx="274796" cy="27479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10371177" y="2692479"/>
            <a:ext cx="2544723" cy="318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Finalité Stratégique</a:t>
            </a:r>
            <a:endParaRPr b="0" i="0" sz="20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10371177" y="3132534"/>
            <a:ext cx="3335655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Comprendre pourquoi certains talents quittent l'entreprise et proposer des solutions concrètes pour améliorer leur satisfaction et leur fidélisation.</a:t>
            </a:r>
            <a:endParaRPr b="0" i="0" sz="160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6198870" y="5175885"/>
            <a:ext cx="7719060" cy="2327910"/>
          </a:xfrm>
          <a:prstGeom prst="roundRect">
            <a:avLst>
              <a:gd fmla="val 3673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409968" y="5386983"/>
            <a:ext cx="610672" cy="610672"/>
          </a:xfrm>
          <a:prstGeom prst="roundRect">
            <a:avLst>
              <a:gd fmla="val 14972171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7846" y="5554861"/>
            <a:ext cx="274796" cy="27479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6409968" y="6201132"/>
            <a:ext cx="2544723" cy="318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Impact Attendu</a:t>
            </a:r>
            <a:endParaRPr b="0" i="0" sz="20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6409968" y="6641187"/>
            <a:ext cx="7296864" cy="651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Réduire le turnover, optimiser les investissements RH et renforcer la performance globale de l'organisation.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4927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769739" y="3354110"/>
            <a:ext cx="8982432" cy="687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300"/>
              <a:buFont typeface="Merriweather"/>
              <a:buNone/>
            </a:pPr>
            <a:r>
              <a:rPr b="0" i="0" lang="en-US" sz="43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Objectifs Stratégiques de l'Analyse</a:t>
            </a:r>
            <a:endParaRPr b="0" i="0" sz="430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769739" y="4371261"/>
            <a:ext cx="219908" cy="274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b="0" i="0" sz="170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769739" y="4714518"/>
            <a:ext cx="4216956" cy="30480"/>
          </a:xfrm>
          <a:prstGeom prst="rect">
            <a:avLst/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769739" y="4885373"/>
            <a:ext cx="4216956" cy="687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b="0" i="0" lang="en-US" sz="21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Identification des Variables Critiques</a:t>
            </a:r>
            <a:endParaRPr b="0" i="0" sz="215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769739" y="5704523"/>
            <a:ext cx="4216956" cy="1759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Déterminer les facteurs clés qui influencent la décision des employés de quitter leur poste, incluant les aspects financiers, organisationnels et personnels.</a:t>
            </a:r>
            <a:endParaRPr b="0" i="0" sz="170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5206603" y="4371261"/>
            <a:ext cx="219908" cy="274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b="0" i="0" sz="170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5206603" y="4714518"/>
            <a:ext cx="4217075" cy="30480"/>
          </a:xfrm>
          <a:prstGeom prst="rect">
            <a:avLst/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5206603" y="4885373"/>
            <a:ext cx="4217075" cy="687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b="0" i="0" lang="en-US" sz="21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des Corrélations Multifactorielles</a:t>
            </a:r>
            <a:endParaRPr b="0" i="0" sz="21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5206603" y="5704523"/>
            <a:ext cx="4217075" cy="1759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Étudier les relations complexes entre satisfaction professionnelle, rémunération, âge, ancienneté et taux d'attrition pour une compréhension holistique.</a:t>
            </a:r>
            <a:endParaRPr b="0" i="0" sz="170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9643586" y="4371261"/>
            <a:ext cx="219908" cy="274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b="0" i="0" sz="170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9643586" y="4714518"/>
            <a:ext cx="4216956" cy="30480"/>
          </a:xfrm>
          <a:prstGeom prst="rect">
            <a:avLst/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9643586" y="4885373"/>
            <a:ext cx="4216956" cy="687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b="0" i="0" lang="en-US" sz="21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Recommandations RH Actionnables</a:t>
            </a:r>
            <a:endParaRPr b="0" i="0" sz="21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9643586" y="5704523"/>
            <a:ext cx="4216956" cy="1759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Formuler des préconisations concrètes et mesurables pour réduire le turnover, améliorer la rétention des talents et optimiser la performance organisationnelle.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819864" y="644128"/>
            <a:ext cx="11169968" cy="731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600"/>
              <a:buFont typeface="Merriweather"/>
              <a:buNone/>
            </a:pPr>
            <a:r>
              <a:rPr b="0" i="0" lang="en-US" sz="46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Stack Technologique et Outils d'Analyse</a:t>
            </a:r>
            <a:endParaRPr b="0" i="0" sz="460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819864" y="2342317"/>
            <a:ext cx="6209586" cy="2199680"/>
          </a:xfrm>
          <a:prstGeom prst="roundRect">
            <a:avLst>
              <a:gd fmla="val 6651" name="adj"/>
            </a:avLst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819864" y="2311837"/>
            <a:ext cx="6209586" cy="121920"/>
          </a:xfrm>
          <a:prstGeom prst="roundRect">
            <a:avLst>
              <a:gd fmla="val 80697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3573304" y="1990963"/>
            <a:ext cx="702707" cy="702707"/>
          </a:xfrm>
          <a:prstGeom prst="roundRect">
            <a:avLst>
              <a:gd fmla="val 130125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4163" y="2201704"/>
            <a:ext cx="280988" cy="280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1084540" y="2927866"/>
            <a:ext cx="3926800" cy="3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erriweather"/>
              <a:buNone/>
            </a:pPr>
            <a:r>
              <a:rPr b="0" i="0" lang="en-US" sz="23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Langage de Programmation</a:t>
            </a:r>
            <a:endParaRPr b="0" i="0" sz="230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1084540" y="3527941"/>
            <a:ext cx="5680234" cy="749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Python</a:t>
            </a:r>
            <a:r>
              <a:rPr b="0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pour sa puissance analytique et son écosystème data science complet.</a:t>
            </a:r>
            <a:endParaRPr b="0" i="0" sz="180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819864" y="5127546"/>
            <a:ext cx="6209586" cy="2199680"/>
          </a:xfrm>
          <a:prstGeom prst="roundRect">
            <a:avLst>
              <a:gd fmla="val 6651" name="adj"/>
            </a:avLst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819864" y="5097066"/>
            <a:ext cx="6209586" cy="121920"/>
          </a:xfrm>
          <a:prstGeom prst="roundRect">
            <a:avLst>
              <a:gd fmla="val 80697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3573304" y="4776192"/>
            <a:ext cx="702707" cy="702707"/>
          </a:xfrm>
          <a:prstGeom prst="roundRect">
            <a:avLst>
              <a:gd fmla="val 130125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4163" y="4986933"/>
            <a:ext cx="280988" cy="280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1084540" y="5713095"/>
            <a:ext cx="4911685" cy="3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erriweather"/>
              <a:buNone/>
            </a:pPr>
            <a:r>
              <a:rPr b="0" i="0" lang="en-US" sz="23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Environnement de Développement</a:t>
            </a:r>
            <a:endParaRPr b="0" i="0" sz="230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1084540" y="6313170"/>
            <a:ext cx="5680234" cy="749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Google Colab</a:t>
            </a:r>
            <a:r>
              <a:rPr b="0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permettant une collaboration fluide et un accès aux ressources cloud.</a:t>
            </a:r>
            <a:endParaRPr b="0" i="0" sz="18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7608570" y="1961674"/>
            <a:ext cx="4315182" cy="3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300"/>
              <a:buFont typeface="Merriweather"/>
              <a:buNone/>
            </a:pPr>
            <a:r>
              <a:rPr b="0" i="0" lang="en-US" sz="23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Bibliothèques Python Utilisées</a:t>
            </a:r>
            <a:endParaRPr b="0" i="0" sz="230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7608570" y="2561749"/>
            <a:ext cx="6209586" cy="749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pandas &amp; numpy</a:t>
            </a:r>
            <a:r>
              <a:rPr b="0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: manipulation et traitement des données</a:t>
            </a:r>
            <a:endParaRPr b="0" i="0" sz="180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7608570" y="3393043"/>
            <a:ext cx="6209586" cy="749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matplotlib &amp; seaborn</a:t>
            </a:r>
            <a:r>
              <a:rPr b="0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: visualisations avancées et graphiques professionnels</a:t>
            </a:r>
            <a:endParaRPr b="0" i="0" sz="180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7608570" y="4224338"/>
            <a:ext cx="6209586" cy="749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scipy</a:t>
            </a:r>
            <a:r>
              <a:rPr b="0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: analyses statistiques et calculs de corrélations</a:t>
            </a:r>
            <a:endParaRPr b="0" i="0" sz="180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7608570" y="5237202"/>
            <a:ext cx="6209586" cy="1369814"/>
          </a:xfrm>
          <a:prstGeom prst="roundRect">
            <a:avLst>
              <a:gd fmla="val 7182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2766" y="5591532"/>
            <a:ext cx="292775" cy="2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8369737" y="5529858"/>
            <a:ext cx="5214223" cy="749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:</a:t>
            </a:r>
            <a:r>
              <a:rPr b="0" i="0" lang="en-US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IBM HR Analytics Employee Attrition &amp; Performance Dataset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685800" y="540306"/>
            <a:ext cx="8558689" cy="612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850"/>
              <a:buFont typeface="Merriweather"/>
              <a:buNone/>
            </a:pPr>
            <a:r>
              <a:rPr b="0" i="0" lang="en-US" sz="3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Méthodologie Analytique Structurée</a:t>
            </a:r>
            <a:endParaRPr b="0" i="0" sz="3850" u="none" cap="none" strike="noStrike"/>
          </a:p>
        </p:txBody>
      </p:sp>
      <p:pic>
        <p:nvPicPr>
          <p:cNvPr descr="preencoded.png"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44479"/>
            <a:ext cx="979765" cy="144232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/>
          <p:nvPr/>
        </p:nvSpPr>
        <p:spPr>
          <a:xfrm>
            <a:off x="1861423" y="1740337"/>
            <a:ext cx="2449354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Import et Nettoyage</a:t>
            </a:r>
            <a:endParaRPr b="0" i="0" sz="19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1861423" y="2163961"/>
            <a:ext cx="12083177" cy="62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500"/>
              <a:buFont typeface="Merriweather"/>
              <a:buNone/>
            </a:pPr>
            <a:r>
              <a:rPr b="0" i="0" lang="en-US" sz="15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Gestion des valeurs manquantes, suppression des doublons et encodage des variables catégorielles pour garantir la qualité des données.</a:t>
            </a:r>
            <a:endParaRPr b="0" i="0" sz="1500" u="none" cap="none" strike="noStrike"/>
          </a:p>
        </p:txBody>
      </p:sp>
      <p:pic>
        <p:nvPicPr>
          <p:cNvPr descr="preencoded.png" id="142" name="Google Shape;1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2986802"/>
            <a:ext cx="979765" cy="117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1861423" y="3182660"/>
            <a:ext cx="2449354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 Engineering</a:t>
            </a:r>
            <a:endParaRPr b="0" i="0" sz="19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1861423" y="3606284"/>
            <a:ext cx="12083177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500"/>
              <a:buFont typeface="Merriweather"/>
              <a:buNone/>
            </a:pPr>
            <a:r>
              <a:rPr b="0" i="0" lang="en-US" sz="15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Création de variables dérivées stratégiques : Attrition_Flag, AgeGroup, IncomeNorm, OverTime_Flag pour enrichir l'analyse.</a:t>
            </a:r>
            <a:endParaRPr b="0" i="0" sz="1500" u="none" cap="none" strike="noStrike"/>
          </a:p>
        </p:txBody>
      </p:sp>
      <p:pic>
        <p:nvPicPr>
          <p:cNvPr descr="preencoded.png" id="145" name="Google Shape;14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4162425"/>
            <a:ext cx="979765" cy="117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>
            <a:off x="1861423" y="4358283"/>
            <a:ext cx="3180159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Exploratoire (EDA)</a:t>
            </a:r>
            <a:endParaRPr b="0" i="0" sz="190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1861423" y="4781907"/>
            <a:ext cx="12083177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500"/>
              <a:buFont typeface="Merriweather"/>
              <a:buNone/>
            </a:pPr>
            <a:r>
              <a:rPr b="0" i="0" lang="en-US" sz="15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Exploration approfondie des données avec visualisations pour identifier patterns, tendances et anomalies significatives.</a:t>
            </a:r>
            <a:endParaRPr b="0" i="0" sz="1500" u="none" cap="none" strike="noStrike"/>
          </a:p>
        </p:txBody>
      </p:sp>
      <p:pic>
        <p:nvPicPr>
          <p:cNvPr descr="preencoded.png" id="148" name="Google Shape;14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5338048"/>
            <a:ext cx="979765" cy="117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1861423" y="5533906"/>
            <a:ext cx="2641521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Étude des Corrélations</a:t>
            </a:r>
            <a:endParaRPr b="0" i="0" sz="19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1861423" y="5957530"/>
            <a:ext cx="12083177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500"/>
              <a:buFont typeface="Merriweather"/>
              <a:buNone/>
            </a:pPr>
            <a:r>
              <a:rPr b="0" i="0" lang="en-US" sz="15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statistique des relations entre variables et interprétation des résultats pour dégager des insights actionnables.</a:t>
            </a:r>
            <a:endParaRPr b="0" i="0" sz="1500" u="none" cap="none" strike="noStrike"/>
          </a:p>
        </p:txBody>
      </p:sp>
      <p:pic>
        <p:nvPicPr>
          <p:cNvPr descr="preencoded.png" id="151" name="Google Shape;15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6513671"/>
            <a:ext cx="979765" cy="117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1861423" y="6709529"/>
            <a:ext cx="4207073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Formulation des Recommandations</a:t>
            </a:r>
            <a:endParaRPr b="0" i="0" sz="19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1861423" y="7133153"/>
            <a:ext cx="12083177" cy="3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500"/>
              <a:buFont typeface="Merriweather"/>
              <a:buNone/>
            </a:pPr>
            <a:r>
              <a:rPr b="0" i="0" lang="en-US" sz="15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Synthèse des insights en recommandations RH concrètes, mesurables et alignées avec les objectifs business.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863798" y="1912382"/>
            <a:ext cx="9141262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b="0" i="0" lang="en-US" sz="4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Visualisations Clés de l'Analyse</a:t>
            </a:r>
            <a:endParaRPr b="0" i="0" sz="485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863798" y="3424118"/>
            <a:ext cx="2994303" cy="771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b="0" i="0" lang="en-US" sz="2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Attrition par Département</a:t>
            </a:r>
            <a:endParaRPr b="0" i="0" sz="24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863798" y="4343162"/>
            <a:ext cx="2994303" cy="1974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Répartition du turnover selon les différents départements pour identifier les zones à risque élevé.</a:t>
            </a:r>
            <a:endParaRPr b="0" i="0" sz="190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4166592" y="3424118"/>
            <a:ext cx="2994303" cy="771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b="0" i="0" lang="en-US" sz="2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Satisfaction et Engagement</a:t>
            </a:r>
            <a:endParaRPr b="0" i="0" sz="240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4166592" y="4343162"/>
            <a:ext cx="2994303" cy="1974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de la corrélation entre satisfaction au travail, distance domicile-travail et décision de départ.</a:t>
            </a:r>
            <a:endParaRPr b="0" i="0" sz="190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7469386" y="3424118"/>
            <a:ext cx="2994303" cy="771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b="0" i="0" lang="en-US" sz="2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Comparaison Salariale</a:t>
            </a:r>
            <a:endParaRPr b="0" i="0" sz="24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7469386" y="4343162"/>
            <a:ext cx="2994303" cy="1974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Étude comparative du salaire mensuel entre employés restants et partants pour identifier les écarts critiques.</a:t>
            </a:r>
            <a:endParaRPr b="0" i="0" sz="190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10772180" y="3424118"/>
            <a:ext cx="2994422" cy="771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b="0" i="0" lang="en-US" sz="2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Matrice de Corrélations</a:t>
            </a:r>
            <a:endParaRPr b="0" i="0" sz="24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10772180" y="4343162"/>
            <a:ext cx="2994422" cy="1974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Visualisation des relations entre variables numériques : âge, salaire, ancienneté, performance et attrition.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788670" y="620078"/>
            <a:ext cx="7035403" cy="70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400"/>
              <a:buFont typeface="Merriweather"/>
              <a:buNone/>
            </a:pPr>
            <a:r>
              <a:rPr b="0" i="0" lang="en-US" sz="44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Résultats Clés de l'Analyse</a:t>
            </a:r>
            <a:endParaRPr b="0" i="0" sz="440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788670" y="1887617"/>
            <a:ext cx="4163258" cy="743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5850"/>
              <a:buFont typeface="Merriweather"/>
              <a:buNone/>
            </a:pPr>
            <a:r>
              <a:rPr b="0" i="0" lang="en-US" sz="58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17%</a:t>
            </a:r>
            <a:endParaRPr b="0" i="0" sz="585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1333262" y="2912745"/>
            <a:ext cx="3073956" cy="35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b="0" i="0" lang="en-US" sz="22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Taux d'Attrition Global</a:t>
            </a:r>
            <a:endParaRPr b="0" i="0" sz="2200" u="none" cap="none" strike="noStrike"/>
          </a:p>
        </p:txBody>
      </p:sp>
      <p:sp>
        <p:nvSpPr>
          <p:cNvPr id="176" name="Google Shape;176;p20"/>
          <p:cNvSpPr/>
          <p:nvPr/>
        </p:nvSpPr>
        <p:spPr>
          <a:xfrm>
            <a:off x="788670" y="3399949"/>
            <a:ext cx="4163258" cy="721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 niveau significatif nécessitant une attention stratégique immédiate</a:t>
            </a:r>
            <a:endParaRPr b="0" i="0" sz="1750" u="none" cap="none" strike="noStrike"/>
          </a:p>
        </p:txBody>
      </p:sp>
      <p:sp>
        <p:nvSpPr>
          <p:cNvPr id="177" name="Google Shape;177;p20"/>
          <p:cNvSpPr/>
          <p:nvPr/>
        </p:nvSpPr>
        <p:spPr>
          <a:xfrm>
            <a:off x="5233511" y="1887617"/>
            <a:ext cx="4163258" cy="743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5850"/>
              <a:buFont typeface="Merriweather"/>
              <a:buNone/>
            </a:pPr>
            <a:r>
              <a:rPr b="0" i="0" lang="en-US" sz="58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3x</a:t>
            </a:r>
            <a:endParaRPr b="0" i="0" sz="5850" u="none" cap="none" strike="noStrike"/>
          </a:p>
        </p:txBody>
      </p:sp>
      <p:sp>
        <p:nvSpPr>
          <p:cNvPr id="178" name="Google Shape;178;p20"/>
          <p:cNvSpPr/>
          <p:nvPr/>
        </p:nvSpPr>
        <p:spPr>
          <a:xfrm>
            <a:off x="5684163" y="2912745"/>
            <a:ext cx="3261955" cy="35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b="0" i="0" lang="en-US" sz="22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Risque Jeunes Employés</a:t>
            </a:r>
            <a:endParaRPr b="0" i="0" sz="220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5233511" y="3399949"/>
            <a:ext cx="4163258" cy="1081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Les employés jeunes et faiblement rémunérés présentent un risque trois fois supérieur</a:t>
            </a:r>
            <a:endParaRPr b="0" i="0" sz="17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9678353" y="1887617"/>
            <a:ext cx="4163377" cy="743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5850"/>
              <a:buFont typeface="Merriweather"/>
              <a:buNone/>
            </a:pPr>
            <a:r>
              <a:rPr b="0" i="0" lang="en-US" sz="58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2.5x</a:t>
            </a:r>
            <a:endParaRPr b="0" i="0" sz="5850" u="none" cap="none" strike="noStrike"/>
          </a:p>
        </p:txBody>
      </p:sp>
      <p:sp>
        <p:nvSpPr>
          <p:cNvPr id="181" name="Google Shape;181;p20"/>
          <p:cNvSpPr/>
          <p:nvPr/>
        </p:nvSpPr>
        <p:spPr>
          <a:xfrm>
            <a:off x="9678353" y="2912745"/>
            <a:ext cx="4163377" cy="704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b="0" i="0" lang="en-US" sz="22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Impact Heures Supplémentaires</a:t>
            </a:r>
            <a:endParaRPr b="0" i="0" sz="2200" u="none" cap="none" strike="noStrike"/>
          </a:p>
        </p:txBody>
      </p:sp>
      <p:sp>
        <p:nvSpPr>
          <p:cNvPr id="182" name="Google Shape;182;p20"/>
          <p:cNvSpPr/>
          <p:nvPr/>
        </p:nvSpPr>
        <p:spPr>
          <a:xfrm>
            <a:off x="9678353" y="3752017"/>
            <a:ext cx="4163377" cy="1081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Les employés en surcharge de travail ont un taux de départ 2,5 fois plus élevé</a:t>
            </a:r>
            <a:endParaRPr b="0" i="0" sz="175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788670" y="5199716"/>
            <a:ext cx="13053060" cy="35719"/>
          </a:xfrm>
          <a:prstGeom prst="rect">
            <a:avLst/>
          </a:prstGeom>
          <a:solidFill>
            <a:srgbClr val="E2E6E9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788670" y="5714167"/>
            <a:ext cx="5095399" cy="35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200"/>
              <a:buFont typeface="Merriweather"/>
              <a:buNone/>
            </a:pPr>
            <a:r>
              <a:rPr b="0" i="0" lang="en-US" sz="22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Corrélations Négatives avec l'Attrition</a:t>
            </a:r>
            <a:endParaRPr b="0" i="0" sz="220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788670" y="6291501"/>
            <a:ext cx="6251615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Char char="•"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Niveau de rémunération</a:t>
            </a:r>
            <a:endParaRPr b="0" i="0" sz="175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788670" y="6730841"/>
            <a:ext cx="6251615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Char char="•"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Âge et maturité professionnelle</a:t>
            </a:r>
            <a:endParaRPr b="0" i="0" sz="17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788670" y="7170182"/>
            <a:ext cx="6251615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Char char="•"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Ancienneté dans l'entreprise</a:t>
            </a:r>
            <a:endParaRPr b="0" i="0" sz="175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7597735" y="5714167"/>
            <a:ext cx="4351853" cy="35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200"/>
              <a:buFont typeface="Merriweather"/>
              <a:buNone/>
            </a:pPr>
            <a:r>
              <a:rPr b="0" i="0" lang="en-US" sz="22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Facteurs de Rétention Essentiels</a:t>
            </a:r>
            <a:endParaRPr b="0" i="0" sz="220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7597735" y="6291501"/>
            <a:ext cx="6251615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Char char="•"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Satisfaction au travail élevée</a:t>
            </a:r>
            <a:endParaRPr b="0" i="0" sz="175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7597735" y="6730841"/>
            <a:ext cx="6251615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Char char="•"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Équilibre vie professionnelle/personnelle</a:t>
            </a:r>
            <a:endParaRPr b="0" i="0" sz="175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7597735" y="7170182"/>
            <a:ext cx="6251615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Char char="•"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Reconnaissance et perspectives d'évolution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7" name="Google Shape;1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37271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626269" y="492085"/>
            <a:ext cx="6402705" cy="5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b="0" i="0" lang="en-US" sz="35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Insights Stratégiques Majeurs</a:t>
            </a:r>
            <a:endParaRPr b="0" i="0" sz="350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626269" y="1319689"/>
            <a:ext cx="7891463" cy="1649135"/>
          </a:xfrm>
          <a:prstGeom prst="roundRect">
            <a:avLst>
              <a:gd fmla="val 6654" name="adj"/>
            </a:avLst>
          </a:prstGeom>
          <a:solidFill>
            <a:srgbClr val="09151A">
              <a:alpha val="7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603409" y="1319689"/>
            <a:ext cx="91440" cy="1649135"/>
          </a:xfrm>
          <a:prstGeom prst="roundRect">
            <a:avLst>
              <a:gd fmla="val 82196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896660" y="1521500"/>
            <a:ext cx="3833455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Nature Multifactorielle de l'Attrition</a:t>
            </a:r>
            <a:endParaRPr b="0" i="0" sz="175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896660" y="1908334"/>
            <a:ext cx="7419261" cy="858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 départ des employés résulte d'une combinaison complexe de facteurs :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rémunération inadéquate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charge de travail excessive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et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manque de reconnaissance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 Une approche holistique est indispensable.</a:t>
            </a:r>
            <a:endParaRPr b="0" i="0" sz="140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626269" y="3147774"/>
            <a:ext cx="7891463" cy="1362908"/>
          </a:xfrm>
          <a:prstGeom prst="roundRect">
            <a:avLst>
              <a:gd fmla="val 8051" name="adj"/>
            </a:avLst>
          </a:prstGeom>
          <a:solidFill>
            <a:srgbClr val="09151A">
              <a:alpha val="7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603409" y="3147774"/>
            <a:ext cx="91440" cy="1362908"/>
          </a:xfrm>
          <a:prstGeom prst="roundRect">
            <a:avLst>
              <a:gd fmla="val 82196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896660" y="3349585"/>
            <a:ext cx="3109674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Départements à Risque Élevé</a:t>
            </a:r>
            <a:endParaRPr b="0" i="0" sz="175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896660" y="3736419"/>
            <a:ext cx="7419261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Les services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Sales et R&amp;D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présentent les taux d'attrition les plus critiques, nécessitant des interventions ciblées et des politiques RH adaptées à leurs spécificités.</a:t>
            </a:r>
            <a:endParaRPr b="0" i="0" sz="1400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626269" y="4689634"/>
            <a:ext cx="7891463" cy="1649135"/>
          </a:xfrm>
          <a:prstGeom prst="roundRect">
            <a:avLst>
              <a:gd fmla="val 6654" name="adj"/>
            </a:avLst>
          </a:prstGeom>
          <a:solidFill>
            <a:srgbClr val="09151A">
              <a:alpha val="7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603409" y="4689634"/>
            <a:ext cx="91440" cy="1649135"/>
          </a:xfrm>
          <a:prstGeom prst="roundRect">
            <a:avLst>
              <a:gd fmla="val 82196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896660" y="4891445"/>
            <a:ext cx="3410426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Vulnérabilité des Jeunes Talents</a:t>
            </a:r>
            <a:endParaRPr b="0" i="0" sz="1750" u="none" cap="none" strike="noStrike"/>
          </a:p>
        </p:txBody>
      </p:sp>
      <p:sp>
        <p:nvSpPr>
          <p:cNvPr id="210" name="Google Shape;210;p21"/>
          <p:cNvSpPr/>
          <p:nvPr/>
        </p:nvSpPr>
        <p:spPr>
          <a:xfrm>
            <a:off x="896660" y="5278279"/>
            <a:ext cx="7419261" cy="858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Les employés juniors requièrent un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accompagnement renforcé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dès l'onboarding : mentorat, parcours de développement structuré et visibilité sur les opportunités d'évolution.</a:t>
            </a:r>
            <a:endParaRPr b="0" i="0" sz="1400" u="none" cap="none" strike="noStrike"/>
          </a:p>
        </p:txBody>
      </p:sp>
      <p:sp>
        <p:nvSpPr>
          <p:cNvPr id="211" name="Google Shape;211;p21"/>
          <p:cNvSpPr/>
          <p:nvPr/>
        </p:nvSpPr>
        <p:spPr>
          <a:xfrm>
            <a:off x="626269" y="6517719"/>
            <a:ext cx="7891463" cy="1362908"/>
          </a:xfrm>
          <a:prstGeom prst="roundRect">
            <a:avLst>
              <a:gd fmla="val 8051" name="adj"/>
            </a:avLst>
          </a:prstGeom>
          <a:solidFill>
            <a:srgbClr val="09151A">
              <a:alpha val="74901"/>
            </a:srgbClr>
          </a:solidFill>
          <a:ln cap="flat" cmpd="sng" w="22850">
            <a:solidFill>
              <a:srgbClr val="609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603409" y="6517719"/>
            <a:ext cx="91440" cy="1362908"/>
          </a:xfrm>
          <a:prstGeom prst="roundRect">
            <a:avLst>
              <a:gd fmla="val 82196" name="adj"/>
            </a:avLst>
          </a:prstGeom>
          <a:solidFill>
            <a:srgbClr val="60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896660" y="6719530"/>
            <a:ext cx="2861667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Levier Salarial et Bien-être</a:t>
            </a:r>
            <a:endParaRPr b="0" i="0" sz="1750" u="none" cap="none" strike="noStrike"/>
          </a:p>
        </p:txBody>
      </p:sp>
      <p:sp>
        <p:nvSpPr>
          <p:cNvPr id="214" name="Google Shape;214;p21"/>
          <p:cNvSpPr/>
          <p:nvPr/>
        </p:nvSpPr>
        <p:spPr>
          <a:xfrm>
            <a:off x="896660" y="7106364"/>
            <a:ext cx="7419261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Une politique de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rémunération compétitive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couplée à des initiatives de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bien-être au travail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réduirait significativement le turnover et améliorerait l'engagement global.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